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0080625" cy="7200900"/>
  <p:notesSz cx="6858000" cy="9144000"/>
  <p:custDataLst>
    <p:tags r:id="rId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31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248" y="-102"/>
      </p:cViewPr>
      <p:guideLst>
        <p:guide orient="horz" pos="2268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1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60078" y="1178481"/>
            <a:ext cx="7560469" cy="2506980"/>
          </a:xfrm>
        </p:spPr>
        <p:txBody>
          <a:bodyPr anchor="b"/>
          <a:lstStyle>
            <a:lvl1pPr algn="ctr">
              <a:defRPr sz="4960"/>
            </a:lvl1pPr>
          </a:lstStyle>
          <a:p>
            <a:pPr fontAlgn="base"/>
            <a:r>
              <a:rPr lang="zh-CN" altLang="en-US" sz="496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60078" y="3782140"/>
            <a:ext cx="7560469" cy="1738550"/>
          </a:xfrm>
        </p:spPr>
        <p:txBody>
          <a:bodyPr/>
          <a:lstStyle>
            <a:lvl1pPr marL="0" indent="0" algn="ctr">
              <a:buNone/>
              <a:defRPr sz="1985"/>
            </a:lvl1pPr>
            <a:lvl2pPr marL="377825" indent="0" algn="ctr">
              <a:buNone/>
              <a:defRPr sz="1655"/>
            </a:lvl2pPr>
            <a:lvl3pPr marL="756285" indent="0" algn="ctr">
              <a:buNone/>
              <a:defRPr sz="1490"/>
            </a:lvl3pPr>
            <a:lvl4pPr marL="1134110" indent="0" algn="ctr">
              <a:buNone/>
              <a:defRPr sz="1325"/>
            </a:lvl4pPr>
            <a:lvl5pPr marL="1511935" indent="0" algn="ctr">
              <a:buNone/>
              <a:defRPr sz="1325"/>
            </a:lvl5pPr>
            <a:lvl6pPr marL="1890395" indent="0" algn="ctr">
              <a:buNone/>
              <a:defRPr sz="1325"/>
            </a:lvl6pPr>
            <a:lvl7pPr marL="2268220" indent="0" algn="ctr">
              <a:buNone/>
              <a:defRPr sz="1325"/>
            </a:lvl7pPr>
            <a:lvl8pPr marL="2646045" indent="0" algn="ctr">
              <a:buNone/>
              <a:defRPr sz="1325"/>
            </a:lvl8pPr>
            <a:lvl9pPr marL="3024505" indent="0" algn="ctr">
              <a:buNone/>
              <a:defRPr sz="1325"/>
            </a:lvl9pPr>
          </a:lstStyle>
          <a:p>
            <a:pPr fontAlgn="base"/>
            <a:r>
              <a:rPr lang="zh-CN" altLang="en-US" sz="1985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08056" y="288925"/>
            <a:ext cx="2267744" cy="61436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4825" y="288925"/>
            <a:ext cx="6671768" cy="61436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7793" y="1795225"/>
            <a:ext cx="8694539" cy="2995374"/>
          </a:xfrm>
        </p:spPr>
        <p:txBody>
          <a:bodyPr anchor="b"/>
          <a:lstStyle>
            <a:lvl1pPr>
              <a:defRPr sz="4960"/>
            </a:lvl1pPr>
          </a:lstStyle>
          <a:p>
            <a:pPr fontAlgn="base"/>
            <a:r>
              <a:rPr lang="zh-CN" altLang="en-US" sz="496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7793" y="4818936"/>
            <a:ext cx="8694539" cy="1575196"/>
          </a:xfrm>
        </p:spPr>
        <p:txBody>
          <a:bodyPr/>
          <a:lstStyle>
            <a:lvl1pPr marL="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1pPr>
            <a:lvl2pPr marL="377825" indent="0">
              <a:buNone/>
              <a:defRPr sz="1655">
                <a:solidFill>
                  <a:schemeClr val="tx1">
                    <a:tint val="75000"/>
                  </a:schemeClr>
                </a:solidFill>
              </a:defRPr>
            </a:lvl2pPr>
            <a:lvl3pPr marL="756285" indent="0">
              <a:buNone/>
              <a:defRPr sz="1490">
                <a:solidFill>
                  <a:schemeClr val="tx1">
                    <a:tint val="75000"/>
                  </a:schemeClr>
                </a:solidFill>
              </a:defRPr>
            </a:lvl3pPr>
            <a:lvl4pPr marL="113411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4pPr>
            <a:lvl5pPr marL="151193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5pPr>
            <a:lvl6pPr marL="189039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6pPr>
            <a:lvl7pPr marL="226822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7pPr>
            <a:lvl8pPr marL="264604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8pPr>
            <a:lvl9pPr marL="302450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98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4825" y="1679575"/>
            <a:ext cx="4444778" cy="4752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31022" y="1679575"/>
            <a:ext cx="4444778" cy="4752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383381"/>
            <a:ext cx="8694539" cy="1391841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81252" y="1867360"/>
            <a:ext cx="4029583" cy="865108"/>
          </a:xfrm>
        </p:spPr>
        <p:txBody>
          <a:bodyPr anchor="ctr" anchorCtr="0"/>
          <a:lstStyle>
            <a:lvl1pPr marL="0" indent="0">
              <a:buNone/>
              <a:defRPr sz="2315"/>
            </a:lvl1pPr>
            <a:lvl2pPr marL="377825" indent="0">
              <a:buNone/>
              <a:defRPr sz="1985"/>
            </a:lvl2pPr>
            <a:lvl3pPr marL="756285" indent="0">
              <a:buNone/>
              <a:defRPr sz="1655"/>
            </a:lvl3pPr>
            <a:lvl4pPr marL="1134110" indent="0">
              <a:buNone/>
              <a:defRPr sz="1490"/>
            </a:lvl4pPr>
            <a:lvl5pPr marL="1511935" indent="0">
              <a:buNone/>
              <a:defRPr sz="1490"/>
            </a:lvl5pPr>
            <a:lvl6pPr marL="1890395" indent="0">
              <a:buNone/>
              <a:defRPr sz="1490"/>
            </a:lvl6pPr>
            <a:lvl7pPr marL="2268220" indent="0">
              <a:buNone/>
              <a:defRPr sz="1490"/>
            </a:lvl7pPr>
            <a:lvl8pPr marL="2646045" indent="0">
              <a:buNone/>
              <a:defRPr sz="1490"/>
            </a:lvl8pPr>
            <a:lvl9pPr marL="3024505" indent="0">
              <a:buNone/>
              <a:defRPr sz="1490"/>
            </a:lvl9pPr>
          </a:lstStyle>
          <a:p>
            <a:pPr lvl="0" fontAlgn="base"/>
            <a:r>
              <a:rPr lang="zh-CN" altLang="en-US" sz="231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81252" y="2798648"/>
            <a:ext cx="4029583" cy="370049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73380" y="1867360"/>
            <a:ext cx="4049428" cy="865108"/>
          </a:xfrm>
        </p:spPr>
        <p:txBody>
          <a:bodyPr anchor="ctr" anchorCtr="0"/>
          <a:lstStyle>
            <a:lvl1pPr marL="0" indent="0">
              <a:buNone/>
              <a:defRPr sz="2315"/>
            </a:lvl1pPr>
            <a:lvl2pPr marL="377825" indent="0">
              <a:buNone/>
              <a:defRPr sz="1985"/>
            </a:lvl2pPr>
            <a:lvl3pPr marL="756285" indent="0">
              <a:buNone/>
              <a:defRPr sz="1655"/>
            </a:lvl3pPr>
            <a:lvl4pPr marL="1134110" indent="0">
              <a:buNone/>
              <a:defRPr sz="1490"/>
            </a:lvl4pPr>
            <a:lvl5pPr marL="1511935" indent="0">
              <a:buNone/>
              <a:defRPr sz="1490"/>
            </a:lvl5pPr>
            <a:lvl6pPr marL="1890395" indent="0">
              <a:buNone/>
              <a:defRPr sz="1490"/>
            </a:lvl6pPr>
            <a:lvl7pPr marL="2268220" indent="0">
              <a:buNone/>
              <a:defRPr sz="1490"/>
            </a:lvl7pPr>
            <a:lvl8pPr marL="2646045" indent="0">
              <a:buNone/>
              <a:defRPr sz="1490"/>
            </a:lvl8pPr>
            <a:lvl9pPr marL="3024505" indent="0">
              <a:buNone/>
              <a:defRPr sz="1490"/>
            </a:lvl9pPr>
          </a:lstStyle>
          <a:p>
            <a:pPr lvl="0" fontAlgn="base"/>
            <a:r>
              <a:rPr lang="zh-CN" altLang="en-US" sz="231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73380" y="2798648"/>
            <a:ext cx="4049428" cy="370049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480060"/>
            <a:ext cx="3251264" cy="1680210"/>
          </a:xfrm>
        </p:spPr>
        <p:txBody>
          <a:bodyPr anchor="b"/>
          <a:lstStyle>
            <a:lvl1pPr>
              <a:defRPr sz="2645"/>
            </a:lvl1pPr>
          </a:lstStyle>
          <a:p>
            <a:pPr fontAlgn="base"/>
            <a:r>
              <a:rPr lang="zh-CN" altLang="en-US" sz="26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579" y="1036796"/>
            <a:ext cx="5103316" cy="5117306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5"/>
            </a:lvl3pPr>
            <a:lvl4pPr>
              <a:defRPr sz="1655"/>
            </a:lvl4pPr>
            <a:lvl5pPr>
              <a:defRPr sz="1655"/>
            </a:lvl5pPr>
            <a:lvl6pPr>
              <a:defRPr sz="1655"/>
            </a:lvl6pPr>
            <a:lvl7pPr>
              <a:defRPr sz="1655"/>
            </a:lvl7pPr>
            <a:lvl8pPr>
              <a:defRPr sz="1655"/>
            </a:lvl8pPr>
            <a:lvl9pPr>
              <a:defRPr sz="1655"/>
            </a:lvl9pPr>
          </a:lstStyle>
          <a:p>
            <a:pPr lvl="0" fontAlgn="base"/>
            <a:r>
              <a:rPr lang="zh-CN" altLang="en-US" sz="264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1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5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94356" y="2160270"/>
            <a:ext cx="3251264" cy="4002167"/>
          </a:xfrm>
        </p:spPr>
        <p:txBody>
          <a:bodyPr/>
          <a:lstStyle>
            <a:lvl1pPr marL="0" indent="0">
              <a:buNone/>
              <a:defRPr sz="1325"/>
            </a:lvl1pPr>
            <a:lvl2pPr marL="377825" indent="0">
              <a:buNone/>
              <a:defRPr sz="1160"/>
            </a:lvl2pPr>
            <a:lvl3pPr marL="756285" indent="0">
              <a:buNone/>
              <a:defRPr sz="990"/>
            </a:lvl3pPr>
            <a:lvl4pPr marL="1134110" indent="0">
              <a:buNone/>
              <a:defRPr sz="825"/>
            </a:lvl4pPr>
            <a:lvl5pPr marL="1511935" indent="0">
              <a:buNone/>
              <a:defRPr sz="825"/>
            </a:lvl5pPr>
            <a:lvl6pPr marL="1890395" indent="0">
              <a:buNone/>
              <a:defRPr sz="825"/>
            </a:lvl6pPr>
            <a:lvl7pPr marL="2268220" indent="0">
              <a:buNone/>
              <a:defRPr sz="825"/>
            </a:lvl7pPr>
            <a:lvl8pPr marL="2646045" indent="0">
              <a:buNone/>
              <a:defRPr sz="825"/>
            </a:lvl8pPr>
            <a:lvl9pPr marL="3024505" indent="0">
              <a:buNone/>
              <a:defRPr sz="825"/>
            </a:lvl9pPr>
          </a:lstStyle>
          <a:p>
            <a:pPr lvl="0" fontAlgn="base"/>
            <a:r>
              <a:rPr lang="zh-CN" altLang="en-US" sz="13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356" y="480060"/>
            <a:ext cx="3444006" cy="1680210"/>
          </a:xfrm>
        </p:spPr>
        <p:txBody>
          <a:bodyPr anchor="b"/>
          <a:lstStyle>
            <a:lvl1pPr>
              <a:defRPr sz="2645"/>
            </a:lvl1pPr>
          </a:lstStyle>
          <a:p>
            <a:pPr fontAlgn="base"/>
            <a:r>
              <a:rPr lang="zh-CN" altLang="en-US" sz="26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85579" y="480061"/>
            <a:ext cx="5103316" cy="5674043"/>
          </a:xfrm>
        </p:spPr>
        <p:txBody>
          <a:bodyPr/>
          <a:lstStyle>
            <a:lvl1pPr marL="0" indent="0">
              <a:buNone/>
              <a:defRPr sz="2645"/>
            </a:lvl1pPr>
            <a:lvl2pPr marL="377825" indent="0">
              <a:buNone/>
              <a:defRPr sz="2315"/>
            </a:lvl2pPr>
            <a:lvl3pPr marL="756285" indent="0">
              <a:buNone/>
              <a:defRPr sz="1985"/>
            </a:lvl3pPr>
            <a:lvl4pPr marL="1134110" indent="0">
              <a:buNone/>
              <a:defRPr sz="1655"/>
            </a:lvl4pPr>
            <a:lvl5pPr marL="1511935" indent="0">
              <a:buNone/>
              <a:defRPr sz="1655"/>
            </a:lvl5pPr>
            <a:lvl6pPr marL="1890395" indent="0">
              <a:buNone/>
              <a:defRPr sz="1655"/>
            </a:lvl6pPr>
            <a:lvl7pPr marL="2268220" indent="0">
              <a:buNone/>
              <a:defRPr sz="1655"/>
            </a:lvl7pPr>
            <a:lvl8pPr marL="2646045" indent="0">
              <a:buNone/>
              <a:defRPr sz="1655"/>
            </a:lvl8pPr>
            <a:lvl9pPr marL="3024505" indent="0">
              <a:buNone/>
              <a:defRPr sz="165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94356" y="2160270"/>
            <a:ext cx="3444006" cy="4002167"/>
          </a:xfrm>
        </p:spPr>
        <p:txBody>
          <a:bodyPr/>
          <a:lstStyle>
            <a:lvl1pPr marL="0" indent="0">
              <a:buNone/>
              <a:defRPr sz="1655"/>
            </a:lvl1pPr>
            <a:lvl2pPr marL="377825" indent="0">
              <a:buNone/>
              <a:defRPr sz="1490"/>
            </a:lvl2pPr>
            <a:lvl3pPr marL="756285" indent="0">
              <a:buNone/>
              <a:defRPr sz="1325"/>
            </a:lvl3pPr>
            <a:lvl4pPr marL="1134110" indent="0">
              <a:buNone/>
              <a:defRPr sz="1160"/>
            </a:lvl4pPr>
            <a:lvl5pPr marL="1511935" indent="0">
              <a:buNone/>
              <a:defRPr sz="1160"/>
            </a:lvl5pPr>
            <a:lvl6pPr marL="1890395" indent="0">
              <a:buNone/>
              <a:defRPr sz="1160"/>
            </a:lvl6pPr>
            <a:lvl7pPr marL="2268220" indent="0">
              <a:buNone/>
              <a:defRPr sz="1160"/>
            </a:lvl7pPr>
            <a:lvl8pPr marL="2646045" indent="0">
              <a:buNone/>
              <a:defRPr sz="1160"/>
            </a:lvl8pPr>
            <a:lvl9pPr marL="3024505" indent="0">
              <a:buNone/>
              <a:defRPr sz="1160"/>
            </a:lvl9pPr>
          </a:lstStyle>
          <a:p>
            <a:pPr lvl="0" fontAlgn="base"/>
            <a:r>
              <a:rPr lang="zh-CN" altLang="en-US" sz="165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504825" y="288925"/>
            <a:ext cx="9070975" cy="1200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504825" y="1679575"/>
            <a:ext cx="9070975" cy="4752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504825" y="6557963"/>
            <a:ext cx="2351088" cy="5000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443288" y="6557963"/>
            <a:ext cx="3194050" cy="5000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7224713" y="6557963"/>
            <a:ext cx="2351088" cy="5000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3073"/>
          <p:cNvSpPr>
            <a:spLocks noGrp="1"/>
          </p:cNvSpPr>
          <p:nvPr>
            <p:ph type="ctrTitle"/>
          </p:nvPr>
        </p:nvSpPr>
        <p:spPr>
          <a:xfrm>
            <a:off x="73025" y="217488"/>
            <a:ext cx="9863138" cy="887412"/>
          </a:xfrm>
        </p:spPr>
        <p:txBody>
          <a:bodyPr anchor="ctr" anchorCtr="0"/>
          <a:p>
            <a:pPr algn="l" defTabSz="914400">
              <a:buClrTx/>
              <a:buSzTx/>
              <a:buFontTx/>
              <a:buNone/>
            </a:pPr>
            <a:r>
              <a:rPr lang="zh-CN" altLang="en-US" sz="1600" kern="1200" baseline="0">
                <a:latin typeface="仿宋_GB2312" panose="02010609030101010101" charset="-122"/>
                <a:ea typeface="仿宋_GB2312" panose="02010609030101010101" charset="-122"/>
                <a:cs typeface="+mj-cs"/>
              </a:rPr>
              <a:t>附件</a:t>
            </a:r>
            <a:r>
              <a:rPr lang="en-US" altLang="zh-CN" sz="1600" kern="1200" baseline="0">
                <a:latin typeface="仿宋_GB2312" panose="02010609030101010101" charset="-122"/>
                <a:ea typeface="仿宋_GB2312" panose="02010609030101010101" charset="-122"/>
                <a:cs typeface="+mj-cs"/>
              </a:rPr>
              <a:t>5</a:t>
            </a:r>
            <a:r>
              <a:rPr lang="zh-CN" altLang="en-US" sz="1600" kern="1200" baseline="0">
                <a:latin typeface="仿宋_GB2312" panose="02010609030101010101" charset="-122"/>
                <a:ea typeface="仿宋_GB2312" panose="02010609030101010101" charset="-122"/>
                <a:cs typeface="+mj-cs"/>
              </a:rPr>
              <a:t>：</a:t>
            </a:r>
            <a:br>
              <a:rPr lang="zh-CN" altLang="en-US" sz="2800" b="1" kern="1200" baseline="0">
                <a:latin typeface="+mj-lt"/>
                <a:ea typeface="+mj-ea"/>
                <a:cs typeface="+mj-cs"/>
              </a:rPr>
            </a:br>
            <a:r>
              <a:rPr lang="zh-CN" altLang="en-US" sz="2800" b="1" kern="1200" baseline="0">
                <a:latin typeface="+mj-lt"/>
                <a:ea typeface="+mj-ea"/>
                <a:cs typeface="+mj-cs"/>
              </a:rPr>
              <a:t>           黄山市歙县城市管理行政执法局行政处罚流程图</a:t>
            </a:r>
            <a:endParaRPr lang="zh-CN" altLang="en-US" sz="2800" b="1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2050" name="直接连接符 3074"/>
          <p:cNvSpPr/>
          <p:nvPr/>
        </p:nvSpPr>
        <p:spPr>
          <a:xfrm flipV="1">
            <a:off x="1863725" y="1655763"/>
            <a:ext cx="728663" cy="8096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1" name="矩形 3075"/>
          <p:cNvSpPr/>
          <p:nvPr/>
        </p:nvSpPr>
        <p:spPr>
          <a:xfrm flipV="1">
            <a:off x="995363" y="2390775"/>
            <a:ext cx="868362" cy="2254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现场执法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" name="矩形 3076"/>
          <p:cNvSpPr/>
          <p:nvPr/>
        </p:nvSpPr>
        <p:spPr>
          <a:xfrm>
            <a:off x="2501900" y="1408113"/>
            <a:ext cx="4286250" cy="301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事实清楚，证据确凿的轻微违法行为，适用</a:t>
            </a:r>
            <a:endParaRPr lang="zh-CN" altLang="en-US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" name="矩形 3077"/>
          <p:cNvSpPr/>
          <p:nvPr/>
        </p:nvSpPr>
        <p:spPr>
          <a:xfrm>
            <a:off x="7561263" y="1439863"/>
            <a:ext cx="2068512" cy="2270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ClrTx/>
              <a:buFontTx/>
            </a:pPr>
            <a:r>
              <a:rPr lang="zh-CN" altLang="en-US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制作</a:t>
            </a: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当场处罚决定书</a:t>
            </a: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矩形 3078"/>
          <p:cNvSpPr/>
          <p:nvPr/>
        </p:nvSpPr>
        <p:spPr>
          <a:xfrm>
            <a:off x="2519363" y="1728788"/>
            <a:ext cx="3114675" cy="301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有待调查的，制发 </a:t>
            </a: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询问调查通知书</a:t>
            </a: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" name="矩形 3079"/>
          <p:cNvSpPr/>
          <p:nvPr/>
        </p:nvSpPr>
        <p:spPr>
          <a:xfrm>
            <a:off x="2519363" y="2087563"/>
            <a:ext cx="4286250" cy="301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制作</a:t>
            </a: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现场勘验检查笔录</a:t>
            </a: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" name="矩形 3080"/>
          <p:cNvSpPr/>
          <p:nvPr/>
        </p:nvSpPr>
        <p:spPr>
          <a:xfrm>
            <a:off x="2519363" y="2376488"/>
            <a:ext cx="2062162" cy="301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现场视听资料采集</a:t>
            </a:r>
            <a:endParaRPr lang="zh-CN" altLang="en-US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" name="直接连接符 3081"/>
          <p:cNvSpPr/>
          <p:nvPr/>
        </p:nvSpPr>
        <p:spPr>
          <a:xfrm flipV="1">
            <a:off x="1871663" y="1944688"/>
            <a:ext cx="720725" cy="5175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8" name="直接连接符 3082"/>
          <p:cNvSpPr/>
          <p:nvPr/>
        </p:nvSpPr>
        <p:spPr>
          <a:xfrm flipV="1">
            <a:off x="1863725" y="2232025"/>
            <a:ext cx="728663" cy="234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9" name="直接连接符 3083"/>
          <p:cNvSpPr/>
          <p:nvPr/>
        </p:nvSpPr>
        <p:spPr>
          <a:xfrm>
            <a:off x="1863725" y="2466975"/>
            <a:ext cx="728663" cy="539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60" name="矩形 3084"/>
          <p:cNvSpPr/>
          <p:nvPr/>
        </p:nvSpPr>
        <p:spPr>
          <a:xfrm rot="-10800000" flipV="1">
            <a:off x="4608513" y="2736850"/>
            <a:ext cx="1295400" cy="215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制作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立案审批表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61" name="矩形 3085"/>
          <p:cNvSpPr/>
          <p:nvPr/>
        </p:nvSpPr>
        <p:spPr>
          <a:xfrm>
            <a:off x="1295400" y="3313113"/>
            <a:ext cx="936625" cy="2873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制作</a:t>
            </a:r>
            <a:r>
              <a:rPr lang="en-US" altLang="zh-CN" sz="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受理（举报）案件登记表</a:t>
            </a:r>
            <a:r>
              <a:rPr lang="en-US" altLang="zh-CN" sz="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8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62" name="矩形 3086"/>
          <p:cNvSpPr/>
          <p:nvPr/>
        </p:nvSpPr>
        <p:spPr>
          <a:xfrm flipV="1">
            <a:off x="144463" y="3384550"/>
            <a:ext cx="868362" cy="22701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投诉举报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63" name="矩形 3087"/>
          <p:cNvSpPr/>
          <p:nvPr/>
        </p:nvSpPr>
        <p:spPr>
          <a:xfrm flipV="1">
            <a:off x="2519363" y="3384550"/>
            <a:ext cx="874712" cy="22701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普通程序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64" name="矩形 3088"/>
          <p:cNvSpPr/>
          <p:nvPr/>
        </p:nvSpPr>
        <p:spPr>
          <a:xfrm rot="-10800000" flipV="1">
            <a:off x="4392613" y="3168650"/>
            <a:ext cx="3014662" cy="301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现场检查，制作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现场勘验检查笔录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65" name="矩形 3089"/>
          <p:cNvSpPr/>
          <p:nvPr/>
        </p:nvSpPr>
        <p:spPr>
          <a:xfrm rot="-10800000" flipV="1">
            <a:off x="4319588" y="2952750"/>
            <a:ext cx="3530600" cy="377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调查当事人或证人，制作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询问（调查）笔录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66" name="矩形 3090"/>
          <p:cNvSpPr/>
          <p:nvPr/>
        </p:nvSpPr>
        <p:spPr>
          <a:xfrm flipV="1">
            <a:off x="3671888" y="2808288"/>
            <a:ext cx="482600" cy="22701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立案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67" name="矩形 3091"/>
          <p:cNvSpPr/>
          <p:nvPr/>
        </p:nvSpPr>
        <p:spPr>
          <a:xfrm flipV="1">
            <a:off x="3671888" y="3313113"/>
            <a:ext cx="482600" cy="22701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调查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68" name="矩形 3092"/>
          <p:cNvSpPr/>
          <p:nvPr/>
        </p:nvSpPr>
        <p:spPr>
          <a:xfrm flipV="1">
            <a:off x="3744913" y="3887788"/>
            <a:ext cx="504825" cy="2254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审理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69" name="矩形 3093"/>
          <p:cNvSpPr/>
          <p:nvPr/>
        </p:nvSpPr>
        <p:spPr>
          <a:xfrm flipV="1">
            <a:off x="3455988" y="4248150"/>
            <a:ext cx="482600" cy="22701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决定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70" name="直接连接符 3094"/>
          <p:cNvSpPr/>
          <p:nvPr/>
        </p:nvSpPr>
        <p:spPr>
          <a:xfrm>
            <a:off x="4176713" y="2879725"/>
            <a:ext cx="3984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71" name="矩形 3095"/>
          <p:cNvSpPr/>
          <p:nvPr/>
        </p:nvSpPr>
        <p:spPr>
          <a:xfrm rot="-10800000" flipV="1">
            <a:off x="4319588" y="3671888"/>
            <a:ext cx="3175000" cy="2270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现场拍照，制作现场证物照片</a:t>
            </a:r>
            <a:endParaRPr lang="zh-CN" altLang="en-US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72" name="矩形 3096"/>
          <p:cNvSpPr/>
          <p:nvPr/>
        </p:nvSpPr>
        <p:spPr>
          <a:xfrm rot="-10800000" flipV="1">
            <a:off x="4319588" y="3384550"/>
            <a:ext cx="3025775" cy="3603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证据登记保存，制作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先行登记保存物品通知书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先行登记保存物品清单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73" name="矩形 3097"/>
          <p:cNvSpPr/>
          <p:nvPr/>
        </p:nvSpPr>
        <p:spPr>
          <a:xfrm rot="-10800000" flipV="1">
            <a:off x="7632700" y="2952750"/>
            <a:ext cx="2220913" cy="2873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调查终结，制作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案件调查报告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74" name="矩形 3098"/>
          <p:cNvSpPr/>
          <p:nvPr/>
        </p:nvSpPr>
        <p:spPr>
          <a:xfrm rot="-10800000" flipV="1">
            <a:off x="4464050" y="4105275"/>
            <a:ext cx="1803400" cy="190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制作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案件审批表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75" name="矩形 3099"/>
          <p:cNvSpPr/>
          <p:nvPr/>
        </p:nvSpPr>
        <p:spPr>
          <a:xfrm rot="-10800000" flipV="1">
            <a:off x="4248150" y="4392613"/>
            <a:ext cx="2952750" cy="2270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审批机关决定并制发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行政处罚决定书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76" name="直接连接符 3100"/>
          <p:cNvSpPr/>
          <p:nvPr/>
        </p:nvSpPr>
        <p:spPr>
          <a:xfrm>
            <a:off x="3455988" y="3455988"/>
            <a:ext cx="1603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77" name="矩形 3101"/>
          <p:cNvSpPr/>
          <p:nvPr/>
        </p:nvSpPr>
        <p:spPr>
          <a:xfrm flipV="1">
            <a:off x="5616575" y="1439863"/>
            <a:ext cx="873125" cy="22701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简易程序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78" name="矩形 3102"/>
          <p:cNvSpPr/>
          <p:nvPr/>
        </p:nvSpPr>
        <p:spPr>
          <a:xfrm flipV="1">
            <a:off x="936625" y="5472113"/>
            <a:ext cx="874713" cy="22701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听证程序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79" name="矩形 3103"/>
          <p:cNvSpPr/>
          <p:nvPr/>
        </p:nvSpPr>
        <p:spPr>
          <a:xfrm flipV="1">
            <a:off x="936625" y="6408738"/>
            <a:ext cx="873125" cy="2254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执       行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80" name="矩形 3104"/>
          <p:cNvSpPr/>
          <p:nvPr/>
        </p:nvSpPr>
        <p:spPr>
          <a:xfrm>
            <a:off x="2232025" y="5113338"/>
            <a:ext cx="2447925" cy="215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听证告知，制发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听证告知书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81" name="矩形 3105"/>
          <p:cNvSpPr/>
          <p:nvPr/>
        </p:nvSpPr>
        <p:spPr>
          <a:xfrm>
            <a:off x="4679950" y="5113338"/>
            <a:ext cx="4465638" cy="2174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当事人不要求听证的，审批机关决定并制发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行政处罚决定书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82" name="矩形 3106"/>
          <p:cNvSpPr/>
          <p:nvPr/>
        </p:nvSpPr>
        <p:spPr>
          <a:xfrm>
            <a:off x="4895850" y="5688013"/>
            <a:ext cx="3600450" cy="215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审批机关决定并制发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行政处罚决定书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83" name="矩形 3107"/>
          <p:cNvSpPr/>
          <p:nvPr/>
        </p:nvSpPr>
        <p:spPr>
          <a:xfrm>
            <a:off x="2232025" y="5400675"/>
            <a:ext cx="2447925" cy="215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听证通知，制发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听证通知书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84" name="矩形 3108"/>
          <p:cNvSpPr/>
          <p:nvPr/>
        </p:nvSpPr>
        <p:spPr>
          <a:xfrm>
            <a:off x="2087563" y="6337300"/>
            <a:ext cx="2665412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制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强制执行申请书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，申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请人民法院强制</a:t>
            </a:r>
            <a:r>
              <a:rPr lang="zh-CN" alt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执行或依照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中华人民共和国行政强制法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的有关规定执行。</a:t>
            </a:r>
            <a:endParaRPr lang="zh-CN" altLang="en-US" sz="10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85" name="矩形 3109"/>
          <p:cNvSpPr/>
          <p:nvPr/>
        </p:nvSpPr>
        <p:spPr>
          <a:xfrm>
            <a:off x="2160588" y="5688013"/>
            <a:ext cx="2447925" cy="215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听证会，制作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听证笔录</a:t>
            </a: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86" name="矩形 3110"/>
          <p:cNvSpPr/>
          <p:nvPr/>
        </p:nvSpPr>
        <p:spPr>
          <a:xfrm>
            <a:off x="6553200" y="6408738"/>
            <a:ext cx="2447925" cy="215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制作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结案报告</a:t>
            </a: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87" name="矩形 3111"/>
          <p:cNvSpPr/>
          <p:nvPr/>
        </p:nvSpPr>
        <p:spPr>
          <a:xfrm rot="-10800000" flipV="1">
            <a:off x="2160588" y="5832475"/>
            <a:ext cx="7632700" cy="3603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重大案件由重大行政处罚案件集体审议委员会集体讨论决定</a:t>
            </a:r>
            <a:r>
              <a:rPr lang="zh-CN" alt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，制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重大行政处罚案件集体审议笔</a:t>
            </a:r>
            <a:r>
              <a:rPr lang="zh-CN" alt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录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，制发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行政处罚决定书</a:t>
            </a:r>
            <a:r>
              <a:rPr lang="en-US" altLang="zh-CN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88" name="直接连接符 3112"/>
          <p:cNvSpPr/>
          <p:nvPr/>
        </p:nvSpPr>
        <p:spPr>
          <a:xfrm flipV="1">
            <a:off x="1800225" y="5329238"/>
            <a:ext cx="431800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89" name="直接连接符 3113"/>
          <p:cNvSpPr/>
          <p:nvPr/>
        </p:nvSpPr>
        <p:spPr>
          <a:xfrm>
            <a:off x="1800225" y="5545138"/>
            <a:ext cx="431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90" name="直接连接符 3114"/>
          <p:cNvSpPr/>
          <p:nvPr/>
        </p:nvSpPr>
        <p:spPr>
          <a:xfrm>
            <a:off x="1800225" y="5545138"/>
            <a:ext cx="431800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91" name="直接连接符 3115"/>
          <p:cNvSpPr/>
          <p:nvPr/>
        </p:nvSpPr>
        <p:spPr>
          <a:xfrm>
            <a:off x="4103688" y="5256213"/>
            <a:ext cx="5762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92" name="直接连接符 3116"/>
          <p:cNvSpPr/>
          <p:nvPr/>
        </p:nvSpPr>
        <p:spPr>
          <a:xfrm>
            <a:off x="3887788" y="5832475"/>
            <a:ext cx="863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93" name="矩形 3117"/>
          <p:cNvSpPr/>
          <p:nvPr/>
        </p:nvSpPr>
        <p:spPr>
          <a:xfrm flipV="1">
            <a:off x="5184775" y="6408738"/>
            <a:ext cx="873125" cy="2254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结      案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4" name="直接连接符 3118"/>
          <p:cNvSpPr/>
          <p:nvPr/>
        </p:nvSpPr>
        <p:spPr>
          <a:xfrm>
            <a:off x="4752975" y="6553200"/>
            <a:ext cx="431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95" name="直接连接符 3119"/>
          <p:cNvSpPr/>
          <p:nvPr/>
        </p:nvSpPr>
        <p:spPr>
          <a:xfrm>
            <a:off x="1800225" y="6553200"/>
            <a:ext cx="3603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96" name="直接连接符 3120"/>
          <p:cNvSpPr/>
          <p:nvPr/>
        </p:nvSpPr>
        <p:spPr>
          <a:xfrm>
            <a:off x="6048375" y="6480175"/>
            <a:ext cx="5762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97" name="矩形 3121"/>
          <p:cNvSpPr/>
          <p:nvPr/>
        </p:nvSpPr>
        <p:spPr>
          <a:xfrm flipV="1">
            <a:off x="1008063" y="3960813"/>
            <a:ext cx="1079500" cy="2159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其他收案渠道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98" name="直接连接符 3122"/>
          <p:cNvSpPr/>
          <p:nvPr/>
        </p:nvSpPr>
        <p:spPr>
          <a:xfrm>
            <a:off x="6480175" y="1584325"/>
            <a:ext cx="12239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99" name="直接连接符 3123"/>
          <p:cNvSpPr/>
          <p:nvPr/>
        </p:nvSpPr>
        <p:spPr>
          <a:xfrm>
            <a:off x="2087563" y="4032250"/>
            <a:ext cx="8651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00" name="直接连接符 3124"/>
          <p:cNvSpPr/>
          <p:nvPr/>
        </p:nvSpPr>
        <p:spPr>
          <a:xfrm flipV="1">
            <a:off x="2952750" y="3600450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01" name="直接连接符 3125"/>
          <p:cNvSpPr/>
          <p:nvPr/>
        </p:nvSpPr>
        <p:spPr>
          <a:xfrm>
            <a:off x="5472113" y="1944688"/>
            <a:ext cx="2889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02" name="直接连接符 3126"/>
          <p:cNvSpPr/>
          <p:nvPr/>
        </p:nvSpPr>
        <p:spPr>
          <a:xfrm>
            <a:off x="4535488" y="2232025"/>
            <a:ext cx="12255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03" name="直接连接符 3127"/>
          <p:cNvSpPr/>
          <p:nvPr/>
        </p:nvSpPr>
        <p:spPr>
          <a:xfrm>
            <a:off x="4032250" y="2520950"/>
            <a:ext cx="17287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04" name="直接连接符 3128"/>
          <p:cNvSpPr/>
          <p:nvPr/>
        </p:nvSpPr>
        <p:spPr>
          <a:xfrm>
            <a:off x="5761038" y="1944688"/>
            <a:ext cx="0" cy="7191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05" name="直接连接符 3129"/>
          <p:cNvSpPr/>
          <p:nvPr/>
        </p:nvSpPr>
        <p:spPr>
          <a:xfrm flipH="1">
            <a:off x="2952750" y="2663825"/>
            <a:ext cx="2808288" cy="730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06" name="直接连接符 3130"/>
          <p:cNvSpPr/>
          <p:nvPr/>
        </p:nvSpPr>
        <p:spPr>
          <a:xfrm>
            <a:off x="2952750" y="2736850"/>
            <a:ext cx="0" cy="5762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07" name="直接连接符 3131"/>
          <p:cNvSpPr/>
          <p:nvPr/>
        </p:nvSpPr>
        <p:spPr>
          <a:xfrm>
            <a:off x="1008063" y="3529013"/>
            <a:ext cx="3603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08" name="直接连接符 3132"/>
          <p:cNvSpPr/>
          <p:nvPr/>
        </p:nvSpPr>
        <p:spPr>
          <a:xfrm>
            <a:off x="2232025" y="3455988"/>
            <a:ext cx="2159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09" name="直接连接符 3133"/>
          <p:cNvSpPr/>
          <p:nvPr/>
        </p:nvSpPr>
        <p:spPr>
          <a:xfrm flipV="1">
            <a:off x="3384550" y="3024188"/>
            <a:ext cx="287338" cy="3603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10" name="直接连接符 3134"/>
          <p:cNvSpPr/>
          <p:nvPr/>
        </p:nvSpPr>
        <p:spPr>
          <a:xfrm>
            <a:off x="3384550" y="3455988"/>
            <a:ext cx="287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11" name="直接连接符 3135"/>
          <p:cNvSpPr/>
          <p:nvPr/>
        </p:nvSpPr>
        <p:spPr>
          <a:xfrm>
            <a:off x="3384550" y="3529013"/>
            <a:ext cx="503238" cy="3603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12" name="直接连接符 3136"/>
          <p:cNvSpPr/>
          <p:nvPr/>
        </p:nvSpPr>
        <p:spPr>
          <a:xfrm>
            <a:off x="3384550" y="3600450"/>
            <a:ext cx="287338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13" name="直接连接符 3137"/>
          <p:cNvSpPr/>
          <p:nvPr/>
        </p:nvSpPr>
        <p:spPr>
          <a:xfrm flipV="1">
            <a:off x="4176713" y="3168650"/>
            <a:ext cx="287337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14" name="直接连接符 3138"/>
          <p:cNvSpPr/>
          <p:nvPr/>
        </p:nvSpPr>
        <p:spPr>
          <a:xfrm flipV="1">
            <a:off x="4176713" y="3313113"/>
            <a:ext cx="287337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15" name="直接连接符 3139"/>
          <p:cNvSpPr/>
          <p:nvPr/>
        </p:nvSpPr>
        <p:spPr>
          <a:xfrm>
            <a:off x="4176713" y="3384550"/>
            <a:ext cx="215900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16" name="直接连接符 3140"/>
          <p:cNvSpPr/>
          <p:nvPr/>
        </p:nvSpPr>
        <p:spPr>
          <a:xfrm>
            <a:off x="4176713" y="3384550"/>
            <a:ext cx="215900" cy="3603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17" name="直接连接符 3141"/>
          <p:cNvSpPr/>
          <p:nvPr/>
        </p:nvSpPr>
        <p:spPr>
          <a:xfrm>
            <a:off x="3960813" y="4392613"/>
            <a:ext cx="358775" cy="1444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18" name="直接连接符 3142"/>
          <p:cNvSpPr/>
          <p:nvPr/>
        </p:nvSpPr>
        <p:spPr>
          <a:xfrm>
            <a:off x="4248150" y="4032250"/>
            <a:ext cx="287338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19" name="直接连接符 3143"/>
          <p:cNvSpPr/>
          <p:nvPr/>
        </p:nvSpPr>
        <p:spPr>
          <a:xfrm>
            <a:off x="7056438" y="3168650"/>
            <a:ext cx="2889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20" name="直接连接符 3144"/>
          <p:cNvSpPr/>
          <p:nvPr/>
        </p:nvSpPr>
        <p:spPr>
          <a:xfrm>
            <a:off x="6769100" y="3313113"/>
            <a:ext cx="5762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21" name="直接连接符 3145"/>
          <p:cNvSpPr/>
          <p:nvPr/>
        </p:nvSpPr>
        <p:spPr>
          <a:xfrm>
            <a:off x="7272338" y="3529013"/>
            <a:ext cx="730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22" name="直接连接符 3146"/>
          <p:cNvSpPr/>
          <p:nvPr/>
        </p:nvSpPr>
        <p:spPr>
          <a:xfrm>
            <a:off x="6119813" y="3816350"/>
            <a:ext cx="12255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23" name="直接连接符 3147"/>
          <p:cNvSpPr/>
          <p:nvPr/>
        </p:nvSpPr>
        <p:spPr>
          <a:xfrm>
            <a:off x="7345363" y="3168650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24" name="直接连接符 3148"/>
          <p:cNvSpPr/>
          <p:nvPr/>
        </p:nvSpPr>
        <p:spPr>
          <a:xfrm flipV="1">
            <a:off x="7345363" y="3095625"/>
            <a:ext cx="358775" cy="3603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25" name="矩形 3149"/>
          <p:cNvSpPr/>
          <p:nvPr/>
        </p:nvSpPr>
        <p:spPr>
          <a:xfrm rot="-10800000" flipV="1">
            <a:off x="8569325" y="3744913"/>
            <a:ext cx="1295400" cy="4333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陈述申辩的，组织案件复核会进行审议</a:t>
            </a:r>
            <a:endParaRPr lang="zh-CN" altLang="en-US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26" name="矩形 3150"/>
          <p:cNvSpPr/>
          <p:nvPr/>
        </p:nvSpPr>
        <p:spPr>
          <a:xfrm rot="-10800000" flipV="1">
            <a:off x="8569325" y="4248150"/>
            <a:ext cx="1152525" cy="431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buClrTx/>
              <a:buFontTx/>
            </a:pPr>
            <a:r>
              <a:rPr lang="zh-CN" altLang="en-US" sz="1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当事人申请听证的，组织听证会</a:t>
            </a:r>
            <a:endParaRPr lang="zh-CN" altLang="en-US" sz="10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27" name="直接连接符 3155"/>
          <p:cNvSpPr/>
          <p:nvPr/>
        </p:nvSpPr>
        <p:spPr>
          <a:xfrm flipV="1">
            <a:off x="1368425" y="5040313"/>
            <a:ext cx="7775575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28" name="直接连接符 3157"/>
          <p:cNvSpPr/>
          <p:nvPr/>
        </p:nvSpPr>
        <p:spPr>
          <a:xfrm>
            <a:off x="1368425" y="5113338"/>
            <a:ext cx="0" cy="3603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29" name="直接连接符 3158"/>
          <p:cNvSpPr/>
          <p:nvPr/>
        </p:nvSpPr>
        <p:spPr>
          <a:xfrm>
            <a:off x="6335713" y="4679950"/>
            <a:ext cx="0" cy="730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30" name="直接连接符 3159"/>
          <p:cNvSpPr/>
          <p:nvPr/>
        </p:nvSpPr>
        <p:spPr>
          <a:xfrm flipH="1">
            <a:off x="719138" y="4752975"/>
            <a:ext cx="56165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31" name="直接连接符 3160"/>
          <p:cNvSpPr/>
          <p:nvPr/>
        </p:nvSpPr>
        <p:spPr>
          <a:xfrm>
            <a:off x="719138" y="4752975"/>
            <a:ext cx="0" cy="172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32" name="直接连接符 3161"/>
          <p:cNvSpPr/>
          <p:nvPr/>
        </p:nvSpPr>
        <p:spPr>
          <a:xfrm>
            <a:off x="719138" y="6480175"/>
            <a:ext cx="1444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33" name="直接连接符 3163"/>
          <p:cNvSpPr/>
          <p:nvPr/>
        </p:nvSpPr>
        <p:spPr>
          <a:xfrm>
            <a:off x="5688013" y="4248150"/>
            <a:ext cx="1444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34" name="文本框 3165"/>
          <p:cNvSpPr txBox="1"/>
          <p:nvPr/>
        </p:nvSpPr>
        <p:spPr>
          <a:xfrm>
            <a:off x="5761038" y="4032250"/>
            <a:ext cx="2808287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1000" dirty="0">
                <a:latin typeface="Arial" panose="020B0604020202020204" pitchFamily="34" charset="0"/>
                <a:ea typeface="宋体" panose="02010600030101010101" pitchFamily="2" charset="-122"/>
              </a:rPr>
              <a:t>制发</a:t>
            </a:r>
            <a:r>
              <a:rPr lang="en-US" altLang="zh-CN" sz="10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000" dirty="0">
                <a:latin typeface="Arial" panose="020B0604020202020204" pitchFamily="34" charset="0"/>
                <a:ea typeface="宋体" panose="02010600030101010101" pitchFamily="2" charset="-122"/>
              </a:rPr>
              <a:t>行政处罚告知书</a:t>
            </a:r>
            <a:r>
              <a:rPr lang="en-US" altLang="zh-CN" sz="1000"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sz="1000" dirty="0">
                <a:latin typeface="Arial" panose="020B0604020202020204" pitchFamily="34" charset="0"/>
                <a:ea typeface="宋体" panose="02010600030101010101" pitchFamily="2" charset="-122"/>
              </a:rPr>
              <a:t>行政处罚听证告知书</a:t>
            </a:r>
            <a:r>
              <a:rPr lang="en-US" altLang="zh-CN" sz="10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1000" dirty="0">
                <a:latin typeface="Arial" panose="020B0604020202020204" pitchFamily="34" charset="0"/>
                <a:ea typeface="宋体" panose="02010600030101010101" pitchFamily="2" charset="-122"/>
              </a:rPr>
              <a:t>，告知当事人陈述、申辩、听证权利</a:t>
            </a:r>
            <a:endParaRPr lang="zh-CN" altLang="en-US" sz="1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35" name="直接连接符 3167"/>
          <p:cNvSpPr/>
          <p:nvPr/>
        </p:nvSpPr>
        <p:spPr>
          <a:xfrm flipV="1">
            <a:off x="8424863" y="4032250"/>
            <a:ext cx="144462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36" name="直接连接符 3168"/>
          <p:cNvSpPr/>
          <p:nvPr/>
        </p:nvSpPr>
        <p:spPr>
          <a:xfrm>
            <a:off x="8424863" y="4321175"/>
            <a:ext cx="215900" cy="142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37" name="直接连接符 3172"/>
          <p:cNvSpPr/>
          <p:nvPr/>
        </p:nvSpPr>
        <p:spPr>
          <a:xfrm flipV="1">
            <a:off x="9144000" y="4679950"/>
            <a:ext cx="0" cy="3603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a2a27022-879b-459d-abf5-db615141fe2e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</Words>
  <Application>WPS 演示</Application>
  <PresentationFormat>自定义</PresentationFormat>
  <Paragraphs>76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仿宋_GB2312</vt:lpstr>
      <vt:lpstr>微软雅黑</vt:lpstr>
      <vt:lpstr>Arial Unicode MS</vt:lpstr>
      <vt:lpstr>Calibri</vt:lpstr>
      <vt:lpstr>默认设计模板</vt:lpstr>
      <vt:lpstr>附件5：            黄山市歙县城市管理行政执法局行政处罚流程图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黄山市城市管理行政执法局行政处罚流程图</dc:title>
  <dc:creator>微软用户</dc:creator>
  <cp:lastModifiedBy>張小勤</cp:lastModifiedBy>
  <cp:revision>25</cp:revision>
  <dcterms:created xsi:type="dcterms:W3CDTF">2010-11-01T02:29:00Z</dcterms:created>
  <dcterms:modified xsi:type="dcterms:W3CDTF">2023-01-05T08:30:48Z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2052-11.1.0.12970</vt:lpwstr>
  </property>
  <property fmtid="{D5CDD505-2E9C-101B-9397-08002B2CF9AE}" pid="3" name="ICV">
    <vt:lpwstr>32712817CBD6410DA454A0D7CF81FACA</vt:lpwstr>
  </property>
</Properties>
</file>